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9"/>
  </p:notesMasterIdLst>
  <p:sldIdLst>
    <p:sldId id="256" r:id="rId2"/>
    <p:sldId id="257" r:id="rId3"/>
    <p:sldId id="268" r:id="rId4"/>
    <p:sldId id="266" r:id="rId5"/>
    <p:sldId id="260" r:id="rId6"/>
    <p:sldId id="267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1657" autoAdjust="0"/>
  </p:normalViewPr>
  <p:slideViewPr>
    <p:cSldViewPr snapToGrid="0">
      <p:cViewPr varScale="1">
        <p:scale>
          <a:sx n="60" d="100"/>
          <a:sy n="60" d="100"/>
        </p:scale>
        <p:origin x="96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15E61-A6BD-4688-8F25-8F3EEA95B652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6927C-EE29-44EE-A347-0B6A4D5A7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49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06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Benefits are immense from an ergonomic standpoint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Brings laptop screen to eye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Using a laptop for any extended amount of time usually results in stiffness or pain in your neck and back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Mainly a result of low height of the laptop screen, which forces you to constantly look down to see the screen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Amount of weight on your neck due to the weight of the head increases as the angle increases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http://ergonomictrends.com/ergonomic-benefits-of-laptop-stands/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Throughout my research I created some pretty rough sketches of how I wanted to design the laptop stand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 side,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Top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Notice that I was originally thinking about taking a ratchet and using that as the connector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My main concern with this idea was if it was going to be stable enough to hold up the laptop without falling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Bottom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Starting to think about making gaps on the base plate and integrate the ratchet idea within the plate itself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Middle page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Left side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My initial ideas of using the TV Tray table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Problem was that the legs couldn’t be the same height, or else it wouldn’t really be adjusted.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Also, thought it wouldn’t be a good design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Right side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What I finally ended up going with as a design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It incorporates the ratchet and adjustable drafting table idea 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drafting table in the sense that it had the teeth or gaps embedded within the design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ratchet in the sense that it had a small piece or component that adjusted the height by going into different gaps or teeth and was smaller than the other leg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Right side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Measurements that helped design the assembly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Also helped me envision it better by knowing how specific parts would look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70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Throughout my research I created some pretty rough sketches of how I wanted to design the laptop stand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 side,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Top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Notice that I was originally thinking about taking a ratchet and using that as the connector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My main concern with this idea was if it was going to be stable enough to hold up the laptop without falling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Bottom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Starting to think about making gaps on the base plate and integrate the ratchet idea within the plate itself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Middle page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Left side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My initial ideas of using the TV Tray table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Problem was that the legs couldn’t be the same height, or else it wouldn’t really be adjusted.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Also, thought it wouldn’t be a good design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Right side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What I finally ended up going with as a design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It incorporates the ratchet and adjustable drafting table idea 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drafting table in the sense that it had the teeth or gaps embedded within the design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ratchet in the sense that it had a small piece or component that adjusted the height by going into different gaps or teeth and was smaller than the other leg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Right side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Measurements that helped design the assembly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Also helped me envision it better by knowing how specific parts would look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62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Oak was chosen because it looks like a pretty strong material for wood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 also decided to make it work after looking at the TV Tray table and drafting table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Internal connector or leg was made out Alumina, which is a type of </a:t>
            </a:r>
            <a:r>
              <a:rPr lang="en-US" dirty="0" err="1"/>
              <a:t>aluminia</a:t>
            </a:r>
            <a:r>
              <a:rPr lang="en-US" dirty="0"/>
              <a:t> because I wanted to be lightweight and strong while having a smaller thickness than the external connectors or legs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Spacers used the design were made out of nylon because it looked like a common material used for plastic spacers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Black rubber stopper or grip on the holder plate is made of silicon rubber because its also a common material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82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Throughout my research I created some pretty rough sketches of how I wanted to design the laptop stand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 side,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Top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Notice that I was originally thinking about taking a ratchet and using that as the connector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My main concern with this idea was if it was going to be stable enough to hold up the laptop without falling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Bottom portion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Starting to think about making gaps on the base plate and integrate the ratchet idea within the plate itself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Middle page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Left side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My initial ideas of using the TV Tray table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Problem was that the legs couldn’t be the same height, or else it wouldn’t really be adjusted.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Also, thought it wouldn’t be a good design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Right side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What I finally ended up going with as a design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It incorporates the ratchet and adjustable drafting table idea 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drafting table in the sense that it had the teeth or gaps embedded within the design</a:t>
            </a:r>
          </a:p>
          <a:p>
            <a:pPr marL="2000250" lvl="4" indent="-171450">
              <a:buFont typeface="Arial" panose="020B0604020202020204" pitchFamily="34" charset="0"/>
              <a:buChar char="•"/>
            </a:pPr>
            <a:r>
              <a:rPr lang="en-US" dirty="0"/>
              <a:t>Similar to ratchet in the sense that it had a small piece or component that adjusted the height by going into different gaps or teeth and was smaller than the other leg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Right side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Measurements that helped design the assembly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Also helped me envision it better by knowing how specific parts would look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88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1.)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Handle hole on the top and moving rubber grip to the sides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Something to hold the plate and external connectors on each side, so it would open up and move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2.)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Similar to how the height is adjustable with the internal connector or leg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I can create another one to adjust the weight of the holder plate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6927C-EE29-44EE-A347-0B6A4D5A74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97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372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39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910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852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892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288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42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58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58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430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025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E2193-D761-40EF-BF1B-2F7EC955390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46DB893-4EFD-4E8C-B7A3-A41CB221C3D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703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jp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6">
            <a:extLst>
              <a:ext uri="{FF2B5EF4-FFF2-40B4-BE49-F238E27FC236}">
                <a16:creationId xmlns:a16="http://schemas.microsoft.com/office/drawing/2014/main" id="{1EC4A490-3310-4798-850D-30C8DB8D1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43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id="{AE92B721-D2EC-4A85-A67A-96767C3ED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id="{6A0FFA78-985C-4F50-B21A-77045C7DF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53134" y="2523579"/>
            <a:ext cx="8438867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E48B7-368C-4690-8926-BE0F0D4EB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5511" y="2695118"/>
            <a:ext cx="6832500" cy="1432743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E"/>
                </a:solidFill>
              </a:rPr>
              <a:t>Mini Project: Laptop Stand</a:t>
            </a:r>
          </a:p>
        </p:txBody>
      </p:sp>
      <p:cxnSp>
        <p:nvCxnSpPr>
          <p:cNvPr id="40" name="Straight Connector 32">
            <a:extLst>
              <a:ext uri="{FF2B5EF4-FFF2-40B4-BE49-F238E27FC236}">
                <a16:creationId xmlns:a16="http://schemas.microsoft.com/office/drawing/2014/main" id="{65409EC7-69B1-45CC-8FB7-1964C1AB6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509" y="4210031"/>
            <a:ext cx="683249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C28D719A-5ED9-43EA-A667-D9F80E427B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5511" y="4212696"/>
            <a:ext cx="6832499" cy="574842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E"/>
                </a:solidFill>
              </a:rPr>
              <a:t>By: Gabriel Benitez</a:t>
            </a:r>
          </a:p>
        </p:txBody>
      </p:sp>
      <p:pic>
        <p:nvPicPr>
          <p:cNvPr id="41" name="Picture 34">
            <a:extLst>
              <a:ext uri="{FF2B5EF4-FFF2-40B4-BE49-F238E27FC236}">
                <a16:creationId xmlns:a16="http://schemas.microsoft.com/office/drawing/2014/main" id="{095A6DC3-387B-4D0B-A44D-E83246EFD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3193BA5C-B8F3-4972-BA54-014C48FAF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D7162BAB-C25E-4CE9-B87C-F118DC7E7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FC262BE-456E-4C6C-AAE4-461F27B00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/>
              <a:t>Overview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93327-222A-4DAC-9163-371BF44C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5F362-4344-4BFC-A900-4281327EB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/>
              <a:t>Aid the work from home, or school from home situation</a:t>
            </a:r>
          </a:p>
          <a:p>
            <a:r>
              <a:rPr lang="en-US"/>
              <a:t>Laptop Stand</a:t>
            </a:r>
          </a:p>
          <a:p>
            <a:pPr lvl="1"/>
            <a:r>
              <a:rPr lang="en-US"/>
              <a:t>Bringing the laptop screen to eye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EE34E3-F117-4487-8ACF-33DA65FA1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60131" y="482171"/>
            <a:chExt cx="6091791" cy="514910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ACC02C-6424-4165-93C4-E83C8E81D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60131" y="482171"/>
              <a:ext cx="609179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182CB9C-C978-4C9B-9AAD-8B134189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8956" y="812507"/>
              <a:ext cx="5461780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56388820-A63D-463C-9DBC-060A5ABE3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2379" y="977965"/>
            <a:ext cx="5134631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83DF566-382A-450E-ADEE-D6F66D080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26" y="1892259"/>
            <a:ext cx="4821551" cy="231434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04ED70F-D6FD-4EB1-A171-D30F885FE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A26CAE9-74C4-4EDD-8A80-77F79EAA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89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87E76A-8F50-413D-9BFC-C5A1525B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F28EA84-13B4-4494-A4D3-8DE462FF0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BEB1B24-66CE-4D63-A39D-2D1B481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9671E-619E-41E5-BA83-47F86846B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  <a:prstGeom prst="ellipse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800"/>
              <a:t>Initial Concept Design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8DE337D-1DBA-4536-8145-B43EE65C7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E7233926-059A-41AD-A9F2-56552CF4F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13C145E-93D4-481E-92DC-736D9EBA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 descr="A wooden stool on a tile floor&#10;&#10;Description automatically generated with low confidence">
            <a:extLst>
              <a:ext uri="{FF2B5EF4-FFF2-40B4-BE49-F238E27FC236}">
                <a16:creationId xmlns:a16="http://schemas.microsoft.com/office/drawing/2014/main" id="{E72E6D06-4ADF-456D-831A-1614F73EEA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33" r="-1" b="11967"/>
          <a:stretch/>
        </p:blipFill>
        <p:spPr>
          <a:xfrm>
            <a:off x="3832975" y="832337"/>
            <a:ext cx="2407495" cy="268538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5F77930-51F7-4780-8B0D-20096EE10F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3" r="20401" b="2"/>
          <a:stretch/>
        </p:blipFill>
        <p:spPr>
          <a:xfrm>
            <a:off x="9376925" y="836536"/>
            <a:ext cx="2507124" cy="235166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07D950A-9420-426E-AA94-125745D33C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" b="16288"/>
          <a:stretch/>
        </p:blipFill>
        <p:spPr>
          <a:xfrm>
            <a:off x="6562153" y="832213"/>
            <a:ext cx="2507124" cy="2351666"/>
          </a:xfrm>
          <a:prstGeom prst="rect">
            <a:avLst/>
          </a:prstGeom>
        </p:spPr>
      </p:pic>
      <p:pic>
        <p:nvPicPr>
          <p:cNvPr id="39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2AB204F4-ECB6-4D8C-B518-8F8C53158B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7" r="-4" b="-4"/>
          <a:stretch/>
        </p:blipFill>
        <p:spPr bwMode="auto">
          <a:xfrm>
            <a:off x="8811381" y="3744780"/>
            <a:ext cx="3086704" cy="28953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>
            <a:extLst>
              <a:ext uri="{FF2B5EF4-FFF2-40B4-BE49-F238E27FC236}">
                <a16:creationId xmlns:a16="http://schemas.microsoft.com/office/drawing/2014/main" id="{066093B0-26F4-4B12-93BC-F7AB07022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19511"/>
          <a:stretch/>
        </p:blipFill>
        <p:spPr bwMode="auto">
          <a:xfrm>
            <a:off x="4839413" y="4411001"/>
            <a:ext cx="3608185" cy="22290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A close-up of a microscope&#10;&#10;Description automatically generated with medium confidence">
            <a:extLst>
              <a:ext uri="{FF2B5EF4-FFF2-40B4-BE49-F238E27FC236}">
                <a16:creationId xmlns:a16="http://schemas.microsoft.com/office/drawing/2014/main" id="{1C3C5E95-6E0D-42A6-9693-F7B9F036F9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8484"/>
          <a:stretch/>
        </p:blipFill>
        <p:spPr bwMode="auto">
          <a:xfrm>
            <a:off x="657373" y="4279407"/>
            <a:ext cx="3520813" cy="236068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382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18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3" name="Picture 20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4" name="Straight Connector 22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24">
            <a:extLst>
              <a:ext uri="{FF2B5EF4-FFF2-40B4-BE49-F238E27FC236}">
                <a16:creationId xmlns:a16="http://schemas.microsoft.com/office/drawing/2014/main" id="{CC87E76A-8F50-413D-9BFC-C5A1525B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6" name="Rectangle 26">
            <a:extLst>
              <a:ext uri="{FF2B5EF4-FFF2-40B4-BE49-F238E27FC236}">
                <a16:creationId xmlns:a16="http://schemas.microsoft.com/office/drawing/2014/main" id="{A2D980D3-8536-4EF1-AEEE-D7847287A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28">
            <a:extLst>
              <a:ext uri="{FF2B5EF4-FFF2-40B4-BE49-F238E27FC236}">
                <a16:creationId xmlns:a16="http://schemas.microsoft.com/office/drawing/2014/main" id="{592A5E7D-B8C4-4286-9773-74BA24E4D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9671E-619E-41E5-BA83-47F86846B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  <a:prstGeom prst="ellipse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800"/>
              <a:t>Initial Concept Design</a:t>
            </a:r>
          </a:p>
        </p:txBody>
      </p:sp>
      <p:grpSp>
        <p:nvGrpSpPr>
          <p:cNvPr id="68" name="Group 30">
            <a:extLst>
              <a:ext uri="{FF2B5EF4-FFF2-40B4-BE49-F238E27FC236}">
                <a16:creationId xmlns:a16="http://schemas.microsoft.com/office/drawing/2014/main" id="{8BB46B75-B2A2-4E66-9023-0B3F4B66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80919" y="477559"/>
            <a:ext cx="3695384" cy="2488115"/>
            <a:chOff x="7630847" y="3690296"/>
            <a:chExt cx="3695384" cy="2503978"/>
          </a:xfrm>
        </p:grpSpPr>
        <p:sp>
          <p:nvSpPr>
            <p:cNvPr id="69" name="Rectangle 31">
              <a:extLst>
                <a:ext uri="{FF2B5EF4-FFF2-40B4-BE49-F238E27FC236}">
                  <a16:creationId xmlns:a16="http://schemas.microsoft.com/office/drawing/2014/main" id="{4A8176A2-C1A5-49EE-92D4-11A1D3846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30847" y="3690296"/>
              <a:ext cx="3695384" cy="250397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32">
              <a:extLst>
                <a:ext uri="{FF2B5EF4-FFF2-40B4-BE49-F238E27FC236}">
                  <a16:creationId xmlns:a16="http://schemas.microsoft.com/office/drawing/2014/main" id="{E1B63571-9733-4C2B-966C-5A96E3D47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9810" y="3851281"/>
              <a:ext cx="3387343" cy="218162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Rectangle 34">
            <a:extLst>
              <a:ext uri="{FF2B5EF4-FFF2-40B4-BE49-F238E27FC236}">
                <a16:creationId xmlns:a16="http://schemas.microsoft.com/office/drawing/2014/main" id="{D813059F-EDBB-4085-9AB9-415219795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4919" y="800204"/>
            <a:ext cx="3042971" cy="1862400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D52CDE44-D2A3-4E40-BE32-6B6247CFE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056753" y="745602"/>
            <a:ext cx="1537853" cy="1971605"/>
          </a:xfrm>
          <a:prstGeom prst="rect">
            <a:avLst/>
          </a:prstGeom>
        </p:spPr>
      </p:pic>
      <p:cxnSp>
        <p:nvCxnSpPr>
          <p:cNvPr id="72" name="Straight Connector 36">
            <a:extLst>
              <a:ext uri="{FF2B5EF4-FFF2-40B4-BE49-F238E27FC236}">
                <a16:creationId xmlns:a16="http://schemas.microsoft.com/office/drawing/2014/main" id="{BD27A13D-AFC4-431F-AA48-77AD52F46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73" name="Group 38">
            <a:extLst>
              <a:ext uri="{FF2B5EF4-FFF2-40B4-BE49-F238E27FC236}">
                <a16:creationId xmlns:a16="http://schemas.microsoft.com/office/drawing/2014/main" id="{ECD50ED1-E048-4DFF-9449-9436248FD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80918" y="3131726"/>
            <a:ext cx="3695385" cy="2504352"/>
            <a:chOff x="7630846" y="3184124"/>
            <a:chExt cx="3695385" cy="2590592"/>
          </a:xfrm>
        </p:grpSpPr>
        <p:sp>
          <p:nvSpPr>
            <p:cNvPr id="74" name="Rectangle 39">
              <a:extLst>
                <a:ext uri="{FF2B5EF4-FFF2-40B4-BE49-F238E27FC236}">
                  <a16:creationId xmlns:a16="http://schemas.microsoft.com/office/drawing/2014/main" id="{A682A572-61BE-474B-957F-DEBE10617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30846" y="3184124"/>
              <a:ext cx="3695385" cy="2590592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C45749A-F2D0-417F-A297-54F8F8D903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9810" y="3348727"/>
              <a:ext cx="3383375" cy="2254220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2F0C0232-CBA4-4CFB-8A2F-852974686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8139" y="3458662"/>
            <a:ext cx="3042971" cy="1862400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Diagram, engineering drawing&#10;&#10;Description automatically generated">
            <a:extLst>
              <a:ext uri="{FF2B5EF4-FFF2-40B4-BE49-F238E27FC236}">
                <a16:creationId xmlns:a16="http://schemas.microsoft.com/office/drawing/2014/main" id="{7881FABC-A58A-4809-972C-027F5FDFB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056468" y="3379974"/>
            <a:ext cx="1535713" cy="2000928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C196D473-DCA0-4430-A457-EC3048BC5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38807" y="478799"/>
            <a:ext cx="3700395" cy="5157279"/>
            <a:chOff x="8002639" y="3690296"/>
            <a:chExt cx="3700395" cy="519015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BD14914-134F-4D24-A65C-3FDE4458F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02639" y="3690296"/>
              <a:ext cx="3700395" cy="5190159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7FCE5AF-4A81-44E4-BA6D-97B4EB3AE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65685" y="3851281"/>
              <a:ext cx="3383609" cy="485698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09F83601-D75D-4576-89FC-A258179E0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00" y="806591"/>
            <a:ext cx="3042897" cy="4514471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34DBE1A-3175-4073-93A5-6655DD0E79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8471108" y="1687867"/>
            <a:ext cx="2448969" cy="273627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8117D9D-4281-4307-A5E4-FF0AC850B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987120D-921C-4FEC-AC05-9775A30A1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724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60BEE-ACC0-437B-8F9F-71CA6C35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386" y="719126"/>
            <a:ext cx="5181510" cy="1671569"/>
          </a:xfrm>
        </p:spPr>
        <p:txBody>
          <a:bodyPr>
            <a:normAutofit/>
          </a:bodyPr>
          <a:lstStyle/>
          <a:p>
            <a:r>
              <a:rPr lang="en-US" sz="4000" dirty="0"/>
              <a:t>Final Design and Materials</a:t>
            </a:r>
          </a:p>
        </p:txBody>
      </p:sp>
      <p:pic>
        <p:nvPicPr>
          <p:cNvPr id="2052" name="Picture 4" descr="Text&#10;&#10;Description automatically generated">
            <a:extLst>
              <a:ext uri="{FF2B5EF4-FFF2-40B4-BE49-F238E27FC236}">
                <a16:creationId xmlns:a16="http://schemas.microsoft.com/office/drawing/2014/main" id="{19959CF8-F171-4A25-A622-91371E08AD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/>
          <a:stretch/>
        </p:blipFill>
        <p:spPr bwMode="auto">
          <a:xfrm>
            <a:off x="6189155" y="10"/>
            <a:ext cx="60028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49736C-1D66-4C99-AF42-5ACBB129D7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1" t="1629" r="703" b="741"/>
          <a:stretch/>
        </p:blipFill>
        <p:spPr>
          <a:xfrm>
            <a:off x="511554" y="2785949"/>
            <a:ext cx="5582921" cy="2517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54B328-1B0C-44D2-8FFC-E3F819EF4B0E}"/>
              </a:ext>
            </a:extLst>
          </p:cNvPr>
          <p:cNvSpPr txBox="1"/>
          <p:nvPr/>
        </p:nvSpPr>
        <p:spPr>
          <a:xfrm>
            <a:off x="511554" y="5550205"/>
            <a:ext cx="2985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Mass: 3.08 </a:t>
            </a:r>
            <a:r>
              <a:rPr lang="en-US" dirty="0" err="1"/>
              <a:t>lbs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87E76A-8F50-413D-9BFC-C5A1525B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F28EA84-13B4-4494-A4D3-8DE462FF0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BEB1B24-66CE-4D63-A39D-2D1B481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9671E-619E-41E5-BA83-47F86846B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  <a:prstGeom prst="ellipse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800" dirty="0"/>
              <a:t>How it works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8DE337D-1DBA-4536-8145-B43EE65C7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E7233926-059A-41AD-A9F2-56552CF4F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13C145E-93D4-481E-92DC-736D9EBA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6" name="Table 35">
                <a:extLst>
                  <a:ext uri="{FF2B5EF4-FFF2-40B4-BE49-F238E27FC236}">
                    <a16:creationId xmlns:a16="http://schemas.microsoft.com/office/drawing/2014/main" id="{965EEBE1-DC10-4DE2-9C05-48E31E7267F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88961554"/>
                  </p:ext>
                </p:extLst>
              </p:nvPr>
            </p:nvGraphicFramePr>
            <p:xfrm>
              <a:off x="659301" y="3876659"/>
              <a:ext cx="2774669" cy="2123846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64029">
                      <a:extLst>
                        <a:ext uri="{9D8B030D-6E8A-4147-A177-3AD203B41FA5}">
                          <a16:colId xmlns:a16="http://schemas.microsoft.com/office/drawing/2014/main" val="1243797475"/>
                        </a:ext>
                      </a:extLst>
                    </a:gridCol>
                    <a:gridCol w="598714">
                      <a:extLst>
                        <a:ext uri="{9D8B030D-6E8A-4147-A177-3AD203B41FA5}">
                          <a16:colId xmlns:a16="http://schemas.microsoft.com/office/drawing/2014/main" val="3186756553"/>
                        </a:ext>
                      </a:extLst>
                    </a:gridCol>
                    <a:gridCol w="835131">
                      <a:extLst>
                        <a:ext uri="{9D8B030D-6E8A-4147-A177-3AD203B41FA5}">
                          <a16:colId xmlns:a16="http://schemas.microsoft.com/office/drawing/2014/main" val="1937554639"/>
                        </a:ext>
                      </a:extLst>
                    </a:gridCol>
                    <a:gridCol w="676795">
                      <a:extLst>
                        <a:ext uri="{9D8B030D-6E8A-4147-A177-3AD203B41FA5}">
                          <a16:colId xmlns:a16="http://schemas.microsoft.com/office/drawing/2014/main" val="2646048368"/>
                        </a:ext>
                      </a:extLst>
                    </a:gridCol>
                  </a:tblGrid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Position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Angle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Length [in.]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b="1" u="none" strike="noStrike" dirty="0">
                              <a:effectLst/>
                            </a:rPr>
                            <a:t>Height [in.]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ctr"/>
                    </a:tc>
                    <a:extLst>
                      <a:ext uri="{0D108BD9-81ED-4DB2-BD59-A6C34878D82A}">
                        <a16:rowId xmlns:a16="http://schemas.microsoft.com/office/drawing/2014/main" val="3651438834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1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45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rowSpan="6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12.5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83460" marR="83460" marT="41730" marB="41730"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8.84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743094631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2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40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8.03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676526428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3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35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7.17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4267607185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4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30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6.25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2583831532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5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25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vMerge="1">
                      <a:txBody>
                        <a:bodyPr/>
                        <a:lstStyle/>
                        <a:p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5.28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946906015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6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15</a:t>
                          </a:r>
                          <a14:m>
                            <m:oMath xmlns:m="http://schemas.openxmlformats.org/officeDocument/2006/math">
                              <m:r>
                                <a:rPr lang="en-US" sz="1200" i="1" u="none" strike="noStrike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oMath>
                          </a14:m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3.24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41051114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6" name="Table 35">
                <a:extLst>
                  <a:ext uri="{FF2B5EF4-FFF2-40B4-BE49-F238E27FC236}">
                    <a16:creationId xmlns:a16="http://schemas.microsoft.com/office/drawing/2014/main" id="{965EEBE1-DC10-4DE2-9C05-48E31E7267F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88961554"/>
                  </p:ext>
                </p:extLst>
              </p:nvPr>
            </p:nvGraphicFramePr>
            <p:xfrm>
              <a:off x="659301" y="3876659"/>
              <a:ext cx="2774669" cy="2123846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64029">
                      <a:extLst>
                        <a:ext uri="{9D8B030D-6E8A-4147-A177-3AD203B41FA5}">
                          <a16:colId xmlns:a16="http://schemas.microsoft.com/office/drawing/2014/main" val="1243797475"/>
                        </a:ext>
                      </a:extLst>
                    </a:gridCol>
                    <a:gridCol w="598714">
                      <a:extLst>
                        <a:ext uri="{9D8B030D-6E8A-4147-A177-3AD203B41FA5}">
                          <a16:colId xmlns:a16="http://schemas.microsoft.com/office/drawing/2014/main" val="3186756553"/>
                        </a:ext>
                      </a:extLst>
                    </a:gridCol>
                    <a:gridCol w="835131">
                      <a:extLst>
                        <a:ext uri="{9D8B030D-6E8A-4147-A177-3AD203B41FA5}">
                          <a16:colId xmlns:a16="http://schemas.microsoft.com/office/drawing/2014/main" val="1937554639"/>
                        </a:ext>
                      </a:extLst>
                    </a:gridCol>
                    <a:gridCol w="676795">
                      <a:extLst>
                        <a:ext uri="{9D8B030D-6E8A-4147-A177-3AD203B41FA5}">
                          <a16:colId xmlns:a16="http://schemas.microsoft.com/office/drawing/2014/main" val="2646048368"/>
                        </a:ext>
                      </a:extLst>
                    </a:gridCol>
                  </a:tblGrid>
                  <a:tr h="37071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Position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Angle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Length [in.]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b="1" u="none" strike="noStrike" dirty="0">
                              <a:effectLst/>
                            </a:rPr>
                            <a:t>Height [in.]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ctr"/>
                    </a:tc>
                    <a:extLst>
                      <a:ext uri="{0D108BD9-81ED-4DB2-BD59-A6C34878D82A}">
                        <a16:rowId xmlns:a16="http://schemas.microsoft.com/office/drawing/2014/main" val="3651438834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1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141667" r="-252525" b="-533333"/>
                          </a:stretch>
                        </a:blipFill>
                      </a:tcPr>
                    </a:tc>
                    <a:tc rowSpan="6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12.5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83460" marR="83460" marT="41730" marB="41730"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8.84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743094631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2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241667" r="-252525" b="-43333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8.03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676526428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3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334694" r="-252525" b="-324490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7.17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4267607185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4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443750" r="-252525" b="-231250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6.25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2583831532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>
                              <a:effectLst/>
                            </a:rPr>
                            <a:t>5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543750" r="-252525" b="-131250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5.28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3946906015"/>
                      </a:ext>
                    </a:extLst>
                  </a:tr>
                  <a:tr h="292189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b="1" u="none" strike="noStrike" dirty="0">
                              <a:effectLst/>
                            </a:rPr>
                            <a:t>6</a:t>
                          </a:r>
                          <a:endParaRPr lang="en-US" sz="12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952" marR="4952" marT="4952" marB="0" anchor="b">
                        <a:blipFill>
                          <a:blip r:embed="rId4"/>
                          <a:stretch>
                            <a:fillRect l="-111111" t="-643750" r="-252525" b="-31250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200" u="none" strike="noStrike" dirty="0">
                              <a:effectLst/>
                            </a:rPr>
                            <a:t>3.24</a:t>
                          </a:r>
                          <a:endParaRPr lang="en-US" sz="12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4952" marR="4952" marT="4952" marB="0" anchor="b"/>
                    </a:tc>
                    <a:extLst>
                      <a:ext uri="{0D108BD9-81ED-4DB2-BD59-A6C34878D82A}">
                        <a16:rowId xmlns:a16="http://schemas.microsoft.com/office/drawing/2014/main" val="410511149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7" name="Picture 2">
            <a:extLst>
              <a:ext uri="{FF2B5EF4-FFF2-40B4-BE49-F238E27FC236}">
                <a16:creationId xmlns:a16="http://schemas.microsoft.com/office/drawing/2014/main" id="{72F535E1-DB81-4E52-84F3-2A061D8E1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689" y="116055"/>
            <a:ext cx="2969702" cy="345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>
            <a:extLst>
              <a:ext uri="{FF2B5EF4-FFF2-40B4-BE49-F238E27FC236}">
                <a16:creationId xmlns:a16="http://schemas.microsoft.com/office/drawing/2014/main" id="{74B3577E-864A-4D1E-BDCB-89C4BA4DE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413" y="290584"/>
            <a:ext cx="3819446" cy="323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>
            <a:extLst>
              <a:ext uri="{FF2B5EF4-FFF2-40B4-BE49-F238E27FC236}">
                <a16:creationId xmlns:a16="http://schemas.microsoft.com/office/drawing/2014/main" id="{A8EDD82E-300D-4D0A-8124-D50A1ADDA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672" y="3963719"/>
            <a:ext cx="4889949" cy="204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ED6D3F8-2ADC-4B40-8ACD-06CF38B71F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2580" y="4316921"/>
            <a:ext cx="2705016" cy="168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05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19">
            <a:extLst>
              <a:ext uri="{FF2B5EF4-FFF2-40B4-BE49-F238E27FC236}">
                <a16:creationId xmlns:a16="http://schemas.microsoft.com/office/drawing/2014/main" id="{01E8EC89-86BC-4558-B010-53DF36A5A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21">
            <a:extLst>
              <a:ext uri="{FF2B5EF4-FFF2-40B4-BE49-F238E27FC236}">
                <a16:creationId xmlns:a16="http://schemas.microsoft.com/office/drawing/2014/main" id="{4CCCDDFF-B9CC-494C-8BEE-2451CD79A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35237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6CA273B-D120-4B71-B1D6-6EAFEA6DC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3525184" cy="10492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700" kern="1200">
                <a:latin typeface="+mj-lt"/>
                <a:ea typeface="+mj-ea"/>
                <a:cs typeface="+mj-cs"/>
              </a:rPr>
              <a:t>Improvements and Future Revisions</a:t>
            </a:r>
          </a:p>
        </p:txBody>
      </p:sp>
      <p:sp>
        <p:nvSpPr>
          <p:cNvPr id="44" name="Rectangle 23">
            <a:extLst>
              <a:ext uri="{FF2B5EF4-FFF2-40B4-BE49-F238E27FC236}">
                <a16:creationId xmlns:a16="http://schemas.microsoft.com/office/drawing/2014/main" id="{54977EF3-E0BF-4719-9C15-8564B7D68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5" name="Content Placeholder 16">
            <a:extLst>
              <a:ext uri="{FF2B5EF4-FFF2-40B4-BE49-F238E27FC236}">
                <a16:creationId xmlns:a16="http://schemas.microsoft.com/office/drawing/2014/main" id="{3961028A-41ED-442D-9F6A-791EE03A7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525184" cy="3450613"/>
          </a:xfrm>
        </p:spPr>
        <p:txBody>
          <a:bodyPr>
            <a:normAutofit/>
          </a:bodyPr>
          <a:lstStyle/>
          <a:p>
            <a:r>
              <a:rPr lang="en-US" dirty="0"/>
              <a:t>Adjustable height for Holder plate</a:t>
            </a:r>
          </a:p>
          <a:p>
            <a:r>
              <a:rPr lang="en-US" dirty="0"/>
              <a:t>Handle and lock</a:t>
            </a:r>
          </a:p>
        </p:txBody>
      </p:sp>
      <p:pic>
        <p:nvPicPr>
          <p:cNvPr id="9" name="Content Placeholder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B0E0BA3D-0F49-4626-9925-A96DBD24F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40" y="1766397"/>
            <a:ext cx="2964032" cy="2578708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8DBAAB8B-782D-474D-AA8C-EC32AA40DF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396" y="1591729"/>
            <a:ext cx="2964033" cy="2926982"/>
          </a:xfrm>
          <a:prstGeom prst="rect">
            <a:avLst/>
          </a:prstGeom>
        </p:spPr>
      </p:pic>
      <p:pic>
        <p:nvPicPr>
          <p:cNvPr id="46" name="Picture 25">
            <a:extLst>
              <a:ext uri="{FF2B5EF4-FFF2-40B4-BE49-F238E27FC236}">
                <a16:creationId xmlns:a16="http://schemas.microsoft.com/office/drawing/2014/main" id="{A5DC397C-2B77-4200-B02F-47CA26CA2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7" name="Straight Connector 27">
            <a:extLst>
              <a:ext uri="{FF2B5EF4-FFF2-40B4-BE49-F238E27FC236}">
                <a16:creationId xmlns:a16="http://schemas.microsoft.com/office/drawing/2014/main" id="{13AFA304-05B8-441F-BA73-B92E08BD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90852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1444</TotalTime>
  <Words>1001</Words>
  <Application>Microsoft Office PowerPoint</Application>
  <PresentationFormat>Widescreen</PresentationFormat>
  <Paragraphs>209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Cambria Math</vt:lpstr>
      <vt:lpstr>Gill Sans MT</vt:lpstr>
      <vt:lpstr>Gallery</vt:lpstr>
      <vt:lpstr>Mini Project: Laptop Stand</vt:lpstr>
      <vt:lpstr>Overview</vt:lpstr>
      <vt:lpstr>Initial Concept Design</vt:lpstr>
      <vt:lpstr>Initial Concept Design</vt:lpstr>
      <vt:lpstr>Final Design and Materials</vt:lpstr>
      <vt:lpstr>How it works</vt:lpstr>
      <vt:lpstr>Improvements and Future Revisions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</dc:title>
  <dc:creator>Gabriel Benitez</dc:creator>
  <cp:lastModifiedBy>Gabriel Benitez</cp:lastModifiedBy>
  <cp:revision>33</cp:revision>
  <dcterms:created xsi:type="dcterms:W3CDTF">2021-03-16T21:57:38Z</dcterms:created>
  <dcterms:modified xsi:type="dcterms:W3CDTF">2021-03-18T00:49:26Z</dcterms:modified>
</cp:coreProperties>
</file>

<file path=docProps/thumbnail.jpeg>
</file>